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1" r:id="rId5"/>
    <p:sldId id="274" r:id="rId6"/>
    <p:sldId id="273" r:id="rId7"/>
    <p:sldId id="279" r:id="rId8"/>
    <p:sldId id="277" r:id="rId9"/>
    <p:sldId id="267" r:id="rId10"/>
    <p:sldId id="268" r:id="rId11"/>
    <p:sldId id="269" r:id="rId12"/>
    <p:sldId id="270" r:id="rId13"/>
    <p:sldId id="271" r:id="rId14"/>
    <p:sldId id="278" r:id="rId15"/>
    <p:sldId id="275" r:id="rId16"/>
    <p:sldId id="276" r:id="rId17"/>
    <p:sldId id="280" r:id="rId1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26/05/2023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26/05/2023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26/05/2023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/>
              <a:t>PROYECTO 2 – ADVANCED 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PREDICCIÓN DE FALLAS CARDIACAS A TRAVÉS DEL APRENDIZAJE AUTOMÁTICO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EEA130-2AF4-AB44-26F7-F04BBA10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41" y="1478570"/>
            <a:ext cx="9135918" cy="4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1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BDE981-E2B5-486A-0658-B44510E5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70" y="1284607"/>
            <a:ext cx="5938259" cy="51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18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ELECCIÓN DEL MODELO DE ESTUDIO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116C0A-13EE-2A92-4BF6-A3D4A7B700CB}"/>
              </a:ext>
            </a:extLst>
          </p:cNvPr>
          <p:cNvSpPr/>
          <p:nvPr/>
        </p:nvSpPr>
        <p:spPr>
          <a:xfrm>
            <a:off x="1450109" y="1976581"/>
            <a:ext cx="4036291" cy="3646552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3200" dirty="0"/>
              <a:t>Posibles modelos: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/>
              <a:t>Regresión logística.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/>
              <a:t>KNN.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 err="1"/>
              <a:t>Gradient</a:t>
            </a:r>
            <a:r>
              <a:rPr lang="es-CL" sz="3200" dirty="0"/>
              <a:t> </a:t>
            </a:r>
            <a:r>
              <a:rPr lang="es-CL" sz="3200" dirty="0" err="1"/>
              <a:t>Boosting</a:t>
            </a:r>
            <a:r>
              <a:rPr lang="es-CL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/>
              <a:t>Light GBM.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 err="1"/>
              <a:t>XGBoost</a:t>
            </a:r>
            <a:r>
              <a:rPr lang="es-CL" sz="3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3200" dirty="0"/>
              <a:t>Redes neuronales.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EF658F2-8DB5-EB73-2443-66295FDABC24}"/>
              </a:ext>
            </a:extLst>
          </p:cNvPr>
          <p:cNvSpPr/>
          <p:nvPr/>
        </p:nvSpPr>
        <p:spPr>
          <a:xfrm>
            <a:off x="6437742" y="1976580"/>
            <a:ext cx="4433458" cy="3646552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3200" dirty="0"/>
              <a:t>Medidas de evaluación: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 err="1"/>
              <a:t>Accuracy</a:t>
            </a:r>
            <a:r>
              <a:rPr lang="es-CL" sz="3200" dirty="0"/>
              <a:t> score.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 err="1"/>
              <a:t>Precision</a:t>
            </a:r>
            <a:r>
              <a:rPr lang="es-CL" sz="3200" dirty="0"/>
              <a:t> score.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 err="1"/>
              <a:t>Recall</a:t>
            </a:r>
            <a:r>
              <a:rPr lang="es-CL" sz="3200" dirty="0"/>
              <a:t> score.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3200" dirty="0"/>
              <a:t>F1 score.</a:t>
            </a:r>
          </a:p>
        </p:txBody>
      </p:sp>
    </p:spTree>
    <p:extLst>
      <p:ext uri="{BB962C8B-B14F-4D97-AF65-F5344CB8AC3E}">
        <p14:creationId xmlns:p14="http://schemas.microsoft.com/office/powerpoint/2010/main" val="243444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ELECCIÓN DEL MODELO DE ESTUDIO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116C0A-13EE-2A92-4BF6-A3D4A7B700CB}"/>
              </a:ext>
            </a:extLst>
          </p:cNvPr>
          <p:cNvSpPr/>
          <p:nvPr/>
        </p:nvSpPr>
        <p:spPr>
          <a:xfrm>
            <a:off x="1935017" y="1284606"/>
            <a:ext cx="8321964" cy="905164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/>
              <a:t>Modelo escogido: </a:t>
            </a:r>
            <a:r>
              <a:rPr lang="es-CL" sz="3200" dirty="0" err="1"/>
              <a:t>Gradient</a:t>
            </a:r>
            <a:r>
              <a:rPr lang="es-CL" sz="3200" dirty="0"/>
              <a:t> </a:t>
            </a:r>
            <a:r>
              <a:rPr lang="es-CL" sz="3200" dirty="0" err="1"/>
              <a:t>Boosting</a:t>
            </a:r>
            <a:r>
              <a:rPr lang="es-CL" sz="3200" dirty="0"/>
              <a:t> </a:t>
            </a:r>
            <a:r>
              <a:rPr lang="es-CL" sz="3200" dirty="0" err="1"/>
              <a:t>Classifier</a:t>
            </a:r>
            <a:r>
              <a:rPr lang="es-CL" sz="3200" dirty="0"/>
              <a:t>.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EF658F2-8DB5-EB73-2443-66295FDABC24}"/>
              </a:ext>
            </a:extLst>
          </p:cNvPr>
          <p:cNvSpPr/>
          <p:nvPr/>
        </p:nvSpPr>
        <p:spPr>
          <a:xfrm>
            <a:off x="1687201" y="3405423"/>
            <a:ext cx="3653921" cy="2058929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2400" dirty="0"/>
              <a:t>Evaluación: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 err="1"/>
              <a:t>Accuracy</a:t>
            </a:r>
            <a:r>
              <a:rPr lang="es-CL" sz="2400" dirty="0"/>
              <a:t> score: 89,5%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 err="1"/>
              <a:t>Precision</a:t>
            </a:r>
            <a:r>
              <a:rPr lang="es-CL" sz="2400" dirty="0"/>
              <a:t> score: 90,8%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 err="1"/>
              <a:t>Recall</a:t>
            </a:r>
            <a:r>
              <a:rPr lang="es-CL" sz="2400" dirty="0"/>
              <a:t> score: 92,1%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/>
              <a:t>F1 score: 91,5%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121F35-5151-FA7A-F874-49CCFCE7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81" y="2417559"/>
            <a:ext cx="4779518" cy="40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5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9116C0A-13EE-2A92-4BF6-A3D4A7B700CB}"/>
              </a:ext>
            </a:extLst>
          </p:cNvPr>
          <p:cNvSpPr/>
          <p:nvPr/>
        </p:nvSpPr>
        <p:spPr>
          <a:xfrm>
            <a:off x="3021348" y="2754483"/>
            <a:ext cx="6149304" cy="905164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2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72989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461A04-275F-6CBA-6990-296E2D02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436745"/>
            <a:ext cx="9905999" cy="3541714"/>
          </a:xfrm>
        </p:spPr>
        <p:txBody>
          <a:bodyPr>
            <a:normAutofit/>
          </a:bodyPr>
          <a:lstStyle/>
          <a:p>
            <a:r>
              <a:rPr lang="es-CL" sz="3200" dirty="0"/>
              <a:t>Modelo de clasificación de ML, donde acorde a distintas características se busca predecir si el paciente posee una enfermedad cardiaca o no.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5B42DDF-C4EC-3DD3-9652-74D3007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0606"/>
            <a:ext cx="9905998" cy="1478570"/>
          </a:xfrm>
        </p:spPr>
        <p:txBody>
          <a:bodyPr/>
          <a:lstStyle/>
          <a:p>
            <a:r>
              <a:rPr lang="es-CL" dirty="0"/>
              <a:t>Introducción al conjunto de datos</a:t>
            </a:r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2523E756-C3BB-206C-1BFF-2F38DC8D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78" y="3429000"/>
            <a:ext cx="5664861" cy="28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7B96614-55A4-0055-5567-40D6F2D620C1}"/>
              </a:ext>
            </a:extLst>
          </p:cNvPr>
          <p:cNvSpPr/>
          <p:nvPr/>
        </p:nvSpPr>
        <p:spPr>
          <a:xfrm>
            <a:off x="7397982" y="3490742"/>
            <a:ext cx="3375461" cy="2723179"/>
          </a:xfrm>
          <a:prstGeom prst="roundRect">
            <a:avLst/>
          </a:prstGeom>
          <a:solidFill>
            <a:srgbClr val="12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Cleveland: 303 </a:t>
            </a:r>
            <a:r>
              <a:rPr lang="es-CL" sz="2400" dirty="0" err="1"/>
              <a:t>obs</a:t>
            </a:r>
            <a:r>
              <a:rPr lang="es-CL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Hungarian</a:t>
            </a:r>
            <a:r>
              <a:rPr lang="es-CL" sz="2400" dirty="0"/>
              <a:t>: 294 </a:t>
            </a:r>
            <a:r>
              <a:rPr lang="es-CL" sz="2400" dirty="0" err="1"/>
              <a:t>obs</a:t>
            </a:r>
            <a:r>
              <a:rPr lang="es-CL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Switzerland</a:t>
            </a:r>
            <a:r>
              <a:rPr lang="es-CL" sz="2400" dirty="0"/>
              <a:t>: 123 </a:t>
            </a:r>
            <a:r>
              <a:rPr lang="es-CL" sz="2400" dirty="0" err="1"/>
              <a:t>obs</a:t>
            </a:r>
            <a:r>
              <a:rPr lang="es-CL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Long Beach: 200 </a:t>
            </a:r>
            <a:r>
              <a:rPr lang="es-CL" sz="2400" dirty="0" err="1"/>
              <a:t>obs</a:t>
            </a:r>
            <a:r>
              <a:rPr lang="es-CL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 err="1"/>
              <a:t>Stalog</a:t>
            </a:r>
            <a:r>
              <a:rPr lang="es-CL" sz="2400" dirty="0"/>
              <a:t>: 270 </a:t>
            </a:r>
            <a:r>
              <a:rPr lang="es-CL" sz="2400" dirty="0" err="1"/>
              <a:t>obs</a:t>
            </a:r>
            <a:r>
              <a:rPr lang="es-C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77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F8F71-0DD2-ADB1-6BD5-C128549F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0606"/>
            <a:ext cx="9905998" cy="1478570"/>
          </a:xfrm>
        </p:spPr>
        <p:txBody>
          <a:bodyPr/>
          <a:lstStyle/>
          <a:p>
            <a:r>
              <a:rPr lang="es-CL" dirty="0"/>
              <a:t>Introducción al conjunto de datos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0DB8FEF-9E67-A62D-A63A-4998957D7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6"/>
          <a:stretch/>
        </p:blipFill>
        <p:spPr>
          <a:xfrm>
            <a:off x="2126329" y="1623701"/>
            <a:ext cx="7939341" cy="3920657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AE2FFBED-9760-54A1-39AA-D68412FD9018}"/>
              </a:ext>
            </a:extLst>
          </p:cNvPr>
          <p:cNvSpPr txBox="1">
            <a:spLocks/>
          </p:cNvSpPr>
          <p:nvPr/>
        </p:nvSpPr>
        <p:spPr>
          <a:xfrm>
            <a:off x="2126329" y="5681093"/>
            <a:ext cx="7939341" cy="926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3200" dirty="0"/>
              <a:t>918 pacientes estudiados</a:t>
            </a:r>
          </a:p>
        </p:txBody>
      </p:sp>
    </p:spTree>
    <p:extLst>
      <p:ext uri="{BB962C8B-B14F-4D97-AF65-F5344CB8AC3E}">
        <p14:creationId xmlns:p14="http://schemas.microsoft.com/office/powerpoint/2010/main" val="253964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F8F71-0DD2-ADB1-6BD5-C128549F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0606"/>
            <a:ext cx="9905998" cy="1478570"/>
          </a:xfrm>
        </p:spPr>
        <p:txBody>
          <a:bodyPr/>
          <a:lstStyle/>
          <a:p>
            <a:r>
              <a:rPr lang="es-CL" dirty="0"/>
              <a:t>Introducción al conjunto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B2E365-9FA3-7981-D7E8-5B9C7BC1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2" y="2638314"/>
            <a:ext cx="9412013" cy="1581371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689CEE10-98B7-485E-168D-19ECA264A801}"/>
              </a:ext>
            </a:extLst>
          </p:cNvPr>
          <p:cNvSpPr txBox="1">
            <a:spLocks/>
          </p:cNvSpPr>
          <p:nvPr/>
        </p:nvSpPr>
        <p:spPr>
          <a:xfrm>
            <a:off x="2126327" y="4467591"/>
            <a:ext cx="7939341" cy="1581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CL" sz="2800" dirty="0"/>
              <a:t>507 </a:t>
            </a:r>
            <a:r>
              <a:rPr lang="es-CL" sz="2800" dirty="0" err="1"/>
              <a:t>HeartDisease</a:t>
            </a:r>
            <a:r>
              <a:rPr lang="es-CL" sz="2800" dirty="0"/>
              <a:t> = 1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CL" sz="2800" dirty="0"/>
              <a:t>410 </a:t>
            </a:r>
            <a:r>
              <a:rPr lang="es-CL" sz="2800" dirty="0" err="1"/>
              <a:t>HeartDisease</a:t>
            </a:r>
            <a:r>
              <a:rPr lang="es-CL" sz="280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05294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F8F71-0DD2-ADB1-6BD5-C128549F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0606"/>
            <a:ext cx="9905998" cy="1478570"/>
          </a:xfrm>
        </p:spPr>
        <p:txBody>
          <a:bodyPr/>
          <a:lstStyle/>
          <a:p>
            <a:r>
              <a:rPr lang="es-CL" dirty="0"/>
              <a:t>ANÁLISIS ESTADÍSTICO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4FD54B-212F-0D27-B5ED-2DFB9F79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36" y="2204533"/>
            <a:ext cx="7787527" cy="26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6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D6E318-6FC5-73D9-C839-89ED450E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17" y="1354421"/>
            <a:ext cx="9730365" cy="46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7E3FD9-B455-FE69-FF3A-A0FAB69F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478570"/>
            <a:ext cx="9690100" cy="456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3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47F7D5-7010-4E34-F1CA-3C35EE19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41" y="1559774"/>
            <a:ext cx="9135918" cy="4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1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1A992-7963-5510-260F-7BD59527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s-CL" dirty="0"/>
              <a:t>Visualizaciones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7FB0A6-5D66-4B2D-4872-427DAEB7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59" y="1478570"/>
            <a:ext cx="9634682" cy="45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9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329</TotalTime>
  <Words>191</Words>
  <Application>Microsoft Office PowerPoint</Application>
  <PresentationFormat>Panorámica</PresentationFormat>
  <Paragraphs>43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Circuito</vt:lpstr>
      <vt:lpstr>PROYECTO 2 – ADVANCED MACHINE LEARNING</vt:lpstr>
      <vt:lpstr>Introducción al conjunto de datos</vt:lpstr>
      <vt:lpstr>Introducción al conjunto de datos</vt:lpstr>
      <vt:lpstr>Introducción al conjunto de datos</vt:lpstr>
      <vt:lpstr>ANÁLISIS ESTADÍSTICO</vt:lpstr>
      <vt:lpstr>Visualizaciones de datos</vt:lpstr>
      <vt:lpstr>Visualizaciones de datos</vt:lpstr>
      <vt:lpstr>Visualizaciones de datos</vt:lpstr>
      <vt:lpstr>Visualizaciones de datos</vt:lpstr>
      <vt:lpstr>Visualizaciones de datos</vt:lpstr>
      <vt:lpstr>Visualizaciones de datos</vt:lpstr>
      <vt:lpstr>ELECCIÓN DEL MODELO DE ESTUDIO</vt:lpstr>
      <vt:lpstr>ELECCIÓN DEL MODELO DE ESTUDIO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2 – ADVANCED MACHINE LEARNING</dc:title>
  <dc:creator>Fabián Estay Torres</dc:creator>
  <cp:lastModifiedBy>Fabián Estay Torres</cp:lastModifiedBy>
  <cp:revision>8</cp:revision>
  <dcterms:created xsi:type="dcterms:W3CDTF">2023-05-10T21:19:23Z</dcterms:created>
  <dcterms:modified xsi:type="dcterms:W3CDTF">2023-05-26T20:31:38Z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